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Caveat"/>
      <p:regular r:id="rId17"/>
      <p:bold r:id="rId18"/>
    </p:embeddedFont>
    <p:embeddedFont>
      <p:font typeface="Playfair Display"/>
      <p:regular r:id="rId19"/>
      <p:bold r:id="rId20"/>
      <p:italic r:id="rId21"/>
      <p:boldItalic r:id="rId22"/>
    </p:embeddedFont>
    <p:embeddedFont>
      <p:font typeface="Poppins"/>
      <p:regular r:id="rId23"/>
      <p:bold r:id="rId24"/>
      <p:italic r:id="rId25"/>
      <p:boldItalic r:id="rId26"/>
    </p:embeddedFont>
    <p:embeddedFont>
      <p:font typeface="Poppins Light"/>
      <p:regular r:id="rId27"/>
      <p:bold r:id="rId28"/>
      <p:italic r:id="rId29"/>
      <p:boldItalic r:id="rId30"/>
    </p:embeddedFont>
    <p:embeddedFont>
      <p:font typeface="Poppins SemiBold"/>
      <p:regular r:id="rId31"/>
      <p:bold r:id="rId32"/>
      <p:italic r:id="rId33"/>
      <p:boldItalic r:id="rId34"/>
    </p:embeddedFont>
    <p:embeddedFont>
      <p:font typeface="Playfair Display SemiBol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jDd0FSht6vPOBHSALwSy4V5sIX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PoppinsLight-bold.fntdata"/><Relationship Id="rId27" Type="http://schemas.openxmlformats.org/officeDocument/2006/relationships/font" Target="fonts/Poppins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SemiBold-regular.fntdata"/><Relationship Id="rId30" Type="http://schemas.openxmlformats.org/officeDocument/2006/relationships/font" Target="fonts/PoppinsLight-boldItalic.fntdata"/><Relationship Id="rId11" Type="http://schemas.openxmlformats.org/officeDocument/2006/relationships/slide" Target="slides/slide7.xml"/><Relationship Id="rId33" Type="http://schemas.openxmlformats.org/officeDocument/2006/relationships/font" Target="fonts/PoppinsSemiBold-italic.fntdata"/><Relationship Id="rId10" Type="http://schemas.openxmlformats.org/officeDocument/2006/relationships/slide" Target="slides/slide6.xml"/><Relationship Id="rId32" Type="http://schemas.openxmlformats.org/officeDocument/2006/relationships/font" Target="fonts/PoppinsSemiBold-bold.fntdata"/><Relationship Id="rId13" Type="http://schemas.openxmlformats.org/officeDocument/2006/relationships/slide" Target="slides/slide9.xml"/><Relationship Id="rId35" Type="http://schemas.openxmlformats.org/officeDocument/2006/relationships/font" Target="fonts/PlayfairDisplaySemiBold-regular.fntdata"/><Relationship Id="rId12" Type="http://schemas.openxmlformats.org/officeDocument/2006/relationships/slide" Target="slides/slide8.xml"/><Relationship Id="rId34" Type="http://schemas.openxmlformats.org/officeDocument/2006/relationships/font" Target="fonts/PoppinsSemiBold-boldItalic.fntdata"/><Relationship Id="rId15" Type="http://schemas.openxmlformats.org/officeDocument/2006/relationships/slide" Target="slides/slide11.xml"/><Relationship Id="rId37" Type="http://schemas.openxmlformats.org/officeDocument/2006/relationships/font" Target="fonts/PlayfairDisplaySemiBold-italic.fntdata"/><Relationship Id="rId14" Type="http://schemas.openxmlformats.org/officeDocument/2006/relationships/slide" Target="slides/slide10.xml"/><Relationship Id="rId36" Type="http://schemas.openxmlformats.org/officeDocument/2006/relationships/font" Target="fonts/PlayfairDisplaySemiBold-bold.fntdata"/><Relationship Id="rId17" Type="http://schemas.openxmlformats.org/officeDocument/2006/relationships/font" Target="fonts/Caveat-regular.fntdata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PlayfairDisplaySemiBold-boldItalic.fntdata"/><Relationship Id="rId19" Type="http://schemas.openxmlformats.org/officeDocument/2006/relationships/font" Target="fonts/PlayfairDisplay-regular.fntdata"/><Relationship Id="rId18" Type="http://schemas.openxmlformats.org/officeDocument/2006/relationships/font" Target="fonts/Cave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edb6a61a6_3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24edb6a61a6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62e1f192e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462e1f192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9582f4995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49582f499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edb6a61a6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4edb6a61a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edb6a61a6_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4edb6a61a6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edb6a61a6_3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4edb6a61a6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edb6a61a6_3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4edb6a61a6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edb6a61a6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4edb6a61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edb6a61a6_3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24edb6a61a6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62e1f192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462e1f19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10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1.png"/><Relationship Id="rId7" Type="http://schemas.openxmlformats.org/officeDocument/2006/relationships/image" Target="../media/image17.png"/><Relationship Id="rId8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Title Slide">
  <p:cSld name="Sub 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8"/>
          <p:cNvPicPr preferRelativeResize="0"/>
          <p:nvPr/>
        </p:nvPicPr>
        <p:blipFill rotWithShape="1">
          <a:blip r:embed="rId2">
            <a:alphaModFix/>
          </a:blip>
          <a:srcRect b="23320" l="0" r="0" t="0"/>
          <a:stretch/>
        </p:blipFill>
        <p:spPr>
          <a:xfrm>
            <a:off x="0" y="975445"/>
            <a:ext cx="9144000" cy="319260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8"/>
          <p:cNvSpPr txBox="1"/>
          <p:nvPr>
            <p:ph type="title"/>
          </p:nvPr>
        </p:nvSpPr>
        <p:spPr>
          <a:xfrm>
            <a:off x="311700" y="1408448"/>
            <a:ext cx="8520600" cy="232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  <a:defRPr b="0" sz="5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" name="Google Shape;14;p8"/>
          <p:cNvSpPr txBox="1"/>
          <p:nvPr/>
        </p:nvSpPr>
        <p:spPr>
          <a:xfrm>
            <a:off x="311703" y="4676541"/>
            <a:ext cx="1199723" cy="35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15" name="Google Shape;15;p8"/>
          <p:cNvGrpSpPr/>
          <p:nvPr/>
        </p:nvGrpSpPr>
        <p:grpSpPr>
          <a:xfrm>
            <a:off x="5579736" y="298639"/>
            <a:ext cx="3146124" cy="390045"/>
            <a:chOff x="5579736" y="298639"/>
            <a:chExt cx="3146124" cy="390045"/>
          </a:xfrm>
        </p:grpSpPr>
        <p:pic>
          <p:nvPicPr>
            <p:cNvPr id="16" name="Google Shape;16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21700" y="310112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7617" y="345918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79736" y="298639"/>
              <a:ext cx="1029408" cy="3440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1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258" y="236863"/>
            <a:ext cx="502232" cy="51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Color">
  <p:cSld name="Title and Content Colo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9"/>
          <p:cNvPicPr preferRelativeResize="0"/>
          <p:nvPr/>
        </p:nvPicPr>
        <p:blipFill rotWithShape="1">
          <a:blip r:embed="rId2">
            <a:alphaModFix/>
          </a:blip>
          <a:srcRect b="28272" l="0" r="0" t="57988"/>
          <a:stretch/>
        </p:blipFill>
        <p:spPr>
          <a:xfrm>
            <a:off x="0" y="4570800"/>
            <a:ext cx="9144000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9"/>
          <p:cNvGrpSpPr/>
          <p:nvPr/>
        </p:nvGrpSpPr>
        <p:grpSpPr>
          <a:xfrm>
            <a:off x="8244433" y="58192"/>
            <a:ext cx="417725" cy="913801"/>
            <a:chOff x="8726275" y="0"/>
            <a:chExt cx="417725" cy="801931"/>
          </a:xfrm>
        </p:grpSpPr>
        <p:sp>
          <p:nvSpPr>
            <p:cNvPr id="23" name="Google Shape;23;p9"/>
            <p:cNvSpPr/>
            <p:nvPr/>
          </p:nvSpPr>
          <p:spPr>
            <a:xfrm rot="5400000">
              <a:off x="8781107" y="-54829"/>
              <a:ext cx="308064" cy="417721"/>
            </a:xfrm>
            <a:prstGeom prst="chevron">
              <a:avLst>
                <a:gd fmla="val 56936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9"/>
            <p:cNvSpPr/>
            <p:nvPr/>
          </p:nvSpPr>
          <p:spPr>
            <a:xfrm rot="5400000">
              <a:off x="8781106" y="192104"/>
              <a:ext cx="308063" cy="417721"/>
            </a:xfrm>
            <a:prstGeom prst="chevron">
              <a:avLst>
                <a:gd fmla="val 56936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 rot="5400000">
              <a:off x="8781104" y="439038"/>
              <a:ext cx="308063" cy="417721"/>
            </a:xfrm>
            <a:prstGeom prst="chevron">
              <a:avLst>
                <a:gd fmla="val 56936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26;p9"/>
          <p:cNvGrpSpPr/>
          <p:nvPr/>
        </p:nvGrpSpPr>
        <p:grpSpPr>
          <a:xfrm>
            <a:off x="4395481" y="4829245"/>
            <a:ext cx="347213" cy="72000"/>
            <a:chOff x="4379092" y="4799494"/>
            <a:chExt cx="347213" cy="72000"/>
          </a:xfrm>
        </p:grpSpPr>
        <p:sp>
          <p:nvSpPr>
            <p:cNvPr id="27" name="Google Shape;27;p9"/>
            <p:cNvSpPr/>
            <p:nvPr/>
          </p:nvSpPr>
          <p:spPr>
            <a:xfrm>
              <a:off x="4379092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4518950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4653943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9"/>
          <p:cNvSpPr txBox="1"/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919B"/>
              </a:buClr>
              <a:buSzPts val="2800"/>
              <a:buFont typeface="Poppins SemiBold"/>
              <a:buNone/>
              <a:defRPr b="0" sz="2700">
                <a:solidFill>
                  <a:srgbClr val="18919B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subTitle"/>
          </p:nvPr>
        </p:nvSpPr>
        <p:spPr>
          <a:xfrm>
            <a:off x="311700" y="972006"/>
            <a:ext cx="8520600" cy="3595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9"/>
          <p:cNvSpPr txBox="1"/>
          <p:nvPr/>
        </p:nvSpPr>
        <p:spPr>
          <a:xfrm>
            <a:off x="311703" y="4676541"/>
            <a:ext cx="1199723" cy="35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33" name="Google Shape;33;p9"/>
          <p:cNvGrpSpPr/>
          <p:nvPr/>
        </p:nvGrpSpPr>
        <p:grpSpPr>
          <a:xfrm>
            <a:off x="7237889" y="4788729"/>
            <a:ext cx="1494629" cy="156277"/>
            <a:chOff x="3454837" y="2790650"/>
            <a:chExt cx="3730379" cy="390045"/>
          </a:xfrm>
        </p:grpSpPr>
        <p:pic>
          <p:nvPicPr>
            <p:cNvPr id="34" name="Google Shape;34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96973" y="2837929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80840" y="2802123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39091" y="2790650"/>
              <a:ext cx="1029409" cy="34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54837" y="2790650"/>
              <a:ext cx="366048" cy="37480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10"/>
          <p:cNvGrpSpPr/>
          <p:nvPr/>
        </p:nvGrpSpPr>
        <p:grpSpPr>
          <a:xfrm>
            <a:off x="7237889" y="4788729"/>
            <a:ext cx="1494629" cy="156313"/>
            <a:chOff x="4154045" y="2196945"/>
            <a:chExt cx="3730380" cy="390136"/>
          </a:xfrm>
        </p:grpSpPr>
        <p:grpSp>
          <p:nvGrpSpPr>
            <p:cNvPr id="40" name="Google Shape;40;p10"/>
            <p:cNvGrpSpPr/>
            <p:nvPr/>
          </p:nvGrpSpPr>
          <p:grpSpPr>
            <a:xfrm>
              <a:off x="4738301" y="2197036"/>
              <a:ext cx="3146124" cy="390045"/>
              <a:chOff x="5579736" y="298639"/>
              <a:chExt cx="3146124" cy="390045"/>
            </a:xfrm>
          </p:grpSpPr>
          <p:pic>
            <p:nvPicPr>
              <p:cNvPr id="41" name="Google Shape;41;p10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821700" y="310112"/>
                <a:ext cx="703361" cy="3748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42;p1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737617" y="345918"/>
                <a:ext cx="988243" cy="3427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43;p1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579736" y="298639"/>
                <a:ext cx="1029408" cy="3440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4" name="Google Shape;44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54045" y="2196945"/>
              <a:ext cx="366049" cy="374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" name="Google Shape;45;p10"/>
          <p:cNvGrpSpPr/>
          <p:nvPr/>
        </p:nvGrpSpPr>
        <p:grpSpPr>
          <a:xfrm>
            <a:off x="8244433" y="58192"/>
            <a:ext cx="417725" cy="913801"/>
            <a:chOff x="8726275" y="0"/>
            <a:chExt cx="417725" cy="801931"/>
          </a:xfrm>
        </p:grpSpPr>
        <p:sp>
          <p:nvSpPr>
            <p:cNvPr id="46" name="Google Shape;46;p10"/>
            <p:cNvSpPr/>
            <p:nvPr/>
          </p:nvSpPr>
          <p:spPr>
            <a:xfrm rot="5400000">
              <a:off x="8781107" y="-54829"/>
              <a:ext cx="308064" cy="417721"/>
            </a:xfrm>
            <a:prstGeom prst="chevron">
              <a:avLst>
                <a:gd fmla="val 56936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0"/>
            <p:cNvSpPr/>
            <p:nvPr/>
          </p:nvSpPr>
          <p:spPr>
            <a:xfrm rot="5400000">
              <a:off x="8781106" y="192104"/>
              <a:ext cx="308063" cy="417721"/>
            </a:xfrm>
            <a:prstGeom prst="chevron">
              <a:avLst>
                <a:gd fmla="val 56936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0"/>
            <p:cNvSpPr/>
            <p:nvPr/>
          </p:nvSpPr>
          <p:spPr>
            <a:xfrm rot="5400000">
              <a:off x="8781104" y="439038"/>
              <a:ext cx="308063" cy="417721"/>
            </a:xfrm>
            <a:prstGeom prst="chevron">
              <a:avLst>
                <a:gd fmla="val 56936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10"/>
          <p:cNvSpPr txBox="1"/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919B"/>
              </a:buClr>
              <a:buSzPts val="2800"/>
              <a:buFont typeface="Poppins SemiBold"/>
              <a:buNone/>
              <a:defRPr b="0" sz="2700">
                <a:solidFill>
                  <a:srgbClr val="18919B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/>
        </p:nvSpPr>
        <p:spPr>
          <a:xfrm>
            <a:off x="311703" y="4676541"/>
            <a:ext cx="1199723" cy="35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1" name="Google Shape;51;p10"/>
          <p:cNvSpPr txBox="1"/>
          <p:nvPr>
            <p:ph idx="1" type="subTitle"/>
          </p:nvPr>
        </p:nvSpPr>
        <p:spPr>
          <a:xfrm>
            <a:off x="311700" y="972006"/>
            <a:ext cx="8520600" cy="3595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grpSp>
        <p:nvGrpSpPr>
          <p:cNvPr id="52" name="Google Shape;52;p10"/>
          <p:cNvGrpSpPr/>
          <p:nvPr/>
        </p:nvGrpSpPr>
        <p:grpSpPr>
          <a:xfrm>
            <a:off x="4395481" y="4829245"/>
            <a:ext cx="347213" cy="72000"/>
            <a:chOff x="4379092" y="4799494"/>
            <a:chExt cx="347213" cy="72000"/>
          </a:xfrm>
        </p:grpSpPr>
        <p:sp>
          <p:nvSpPr>
            <p:cNvPr id="53" name="Google Shape;53;p10"/>
            <p:cNvSpPr/>
            <p:nvPr/>
          </p:nvSpPr>
          <p:spPr>
            <a:xfrm>
              <a:off x="4379092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0"/>
            <p:cNvSpPr/>
            <p:nvPr/>
          </p:nvSpPr>
          <p:spPr>
            <a:xfrm>
              <a:off x="4518950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0"/>
            <p:cNvSpPr/>
            <p:nvPr/>
          </p:nvSpPr>
          <p:spPr>
            <a:xfrm>
              <a:off x="4653943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e Title Slide">
  <p:cSld name="Close 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416805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/>
          <p:nvPr>
            <p:ph type="title"/>
          </p:nvPr>
        </p:nvSpPr>
        <p:spPr>
          <a:xfrm>
            <a:off x="311700" y="1408448"/>
            <a:ext cx="8520600" cy="232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  <a:defRPr b="0" sz="5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258" y="4404916"/>
            <a:ext cx="502232" cy="514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1"/>
          <p:cNvGrpSpPr/>
          <p:nvPr/>
        </p:nvGrpSpPr>
        <p:grpSpPr>
          <a:xfrm>
            <a:off x="5579736" y="4466692"/>
            <a:ext cx="3146124" cy="390045"/>
            <a:chOff x="5579736" y="298639"/>
            <a:chExt cx="3146124" cy="390045"/>
          </a:xfrm>
        </p:grpSpPr>
        <p:pic>
          <p:nvPicPr>
            <p:cNvPr id="61" name="Google Shape;61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21700" y="310112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37617" y="345918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79736" y="298639"/>
              <a:ext cx="1029408" cy="3440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975446"/>
            <a:ext cx="9144000" cy="41680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7"/>
          <p:cNvGrpSpPr/>
          <p:nvPr/>
        </p:nvGrpSpPr>
        <p:grpSpPr>
          <a:xfrm>
            <a:off x="441515" y="4168054"/>
            <a:ext cx="5216164" cy="468000"/>
            <a:chOff x="430085" y="4168054"/>
            <a:chExt cx="5216164" cy="468000"/>
          </a:xfrm>
        </p:grpSpPr>
        <p:sp>
          <p:nvSpPr>
            <p:cNvPr id="67" name="Google Shape;67;p7"/>
            <p:cNvSpPr txBox="1"/>
            <p:nvPr/>
          </p:nvSpPr>
          <p:spPr>
            <a:xfrm>
              <a:off x="916060" y="4205970"/>
              <a:ext cx="4730189" cy="3921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shofyan shauri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Chief Marketing Officer &amp; NFT Production Lead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" name="Google Shape;68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0085" y="4168054"/>
              <a:ext cx="468000" cy="468000"/>
            </a:xfrm>
            <a:prstGeom prst="ellipse">
              <a:avLst/>
            </a:pr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0" sx="-80000" rotWithShape="0" dir="5400000" dist="292100" sy="-18000">
                <a:srgbClr val="000000">
                  <a:alpha val="20000"/>
                </a:srgbClr>
              </a:outerShdw>
            </a:effectLst>
          </p:spPr>
        </p:pic>
      </p:grpSp>
      <p:sp>
        <p:nvSpPr>
          <p:cNvPr id="69" name="Google Shape;69;p7"/>
          <p:cNvSpPr txBox="1"/>
          <p:nvPr>
            <p:ph type="title"/>
          </p:nvPr>
        </p:nvSpPr>
        <p:spPr>
          <a:xfrm>
            <a:off x="311700" y="1408448"/>
            <a:ext cx="8520600" cy="232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  <a:defRPr b="0" sz="5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0" name="Google Shape;7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258" y="236863"/>
            <a:ext cx="502232" cy="514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7"/>
          <p:cNvGrpSpPr/>
          <p:nvPr/>
        </p:nvGrpSpPr>
        <p:grpSpPr>
          <a:xfrm>
            <a:off x="5579736" y="298639"/>
            <a:ext cx="3146124" cy="390045"/>
            <a:chOff x="5579736" y="298639"/>
            <a:chExt cx="3146124" cy="390045"/>
          </a:xfrm>
        </p:grpSpPr>
        <p:pic>
          <p:nvPicPr>
            <p:cNvPr id="72" name="Google Shape;72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21700" y="310112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737617" y="345918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79736" y="298639"/>
              <a:ext cx="1029408" cy="3440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ferensi">
  <p:cSld name="Referensi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28272" l="0" r="0" t="57988"/>
          <a:stretch/>
        </p:blipFill>
        <p:spPr>
          <a:xfrm>
            <a:off x="0" y="4570800"/>
            <a:ext cx="9144000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12"/>
          <p:cNvGrpSpPr/>
          <p:nvPr/>
        </p:nvGrpSpPr>
        <p:grpSpPr>
          <a:xfrm>
            <a:off x="4395481" y="4829245"/>
            <a:ext cx="347213" cy="72000"/>
            <a:chOff x="4379092" y="4799494"/>
            <a:chExt cx="347213" cy="72000"/>
          </a:xfrm>
        </p:grpSpPr>
        <p:sp>
          <p:nvSpPr>
            <p:cNvPr id="78" name="Google Shape;78;p12"/>
            <p:cNvSpPr/>
            <p:nvPr/>
          </p:nvSpPr>
          <p:spPr>
            <a:xfrm>
              <a:off x="4379092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4518950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4653943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12"/>
          <p:cNvSpPr txBox="1"/>
          <p:nvPr/>
        </p:nvSpPr>
        <p:spPr>
          <a:xfrm>
            <a:off x="311700" y="4678482"/>
            <a:ext cx="1199723" cy="35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4191000" y="4567381"/>
            <a:ext cx="762000" cy="576117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2"/>
          <p:cNvSpPr/>
          <p:nvPr/>
        </p:nvSpPr>
        <p:spPr>
          <a:xfrm>
            <a:off x="1" y="1997600"/>
            <a:ext cx="411480" cy="314590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2"/>
          <p:cNvSpPr/>
          <p:nvPr/>
        </p:nvSpPr>
        <p:spPr>
          <a:xfrm>
            <a:off x="8732434" y="1997600"/>
            <a:ext cx="411566" cy="314590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/>
          <p:cNvSpPr/>
          <p:nvPr/>
        </p:nvSpPr>
        <p:spPr>
          <a:xfrm>
            <a:off x="0" y="4700242"/>
            <a:ext cx="9144000" cy="330006"/>
          </a:xfrm>
          <a:prstGeom prst="rect">
            <a:avLst/>
          </a:prstGeom>
          <a:noFill/>
          <a:ln cap="flat" cmpd="sng" w="9525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2"/>
          <p:cNvSpPr/>
          <p:nvPr/>
        </p:nvSpPr>
        <p:spPr>
          <a:xfrm>
            <a:off x="3963856" y="1997600"/>
            <a:ext cx="3920570" cy="13488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12"/>
          <p:cNvGrpSpPr/>
          <p:nvPr/>
        </p:nvGrpSpPr>
        <p:grpSpPr>
          <a:xfrm>
            <a:off x="4154046" y="2761377"/>
            <a:ext cx="3730379" cy="390045"/>
            <a:chOff x="3454837" y="2790650"/>
            <a:chExt cx="3730379" cy="390045"/>
          </a:xfrm>
        </p:grpSpPr>
        <p:pic>
          <p:nvPicPr>
            <p:cNvPr id="88" name="Google Shape;88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96973" y="2837929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80840" y="2802123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39091" y="2790650"/>
              <a:ext cx="1029409" cy="34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54837" y="2790650"/>
              <a:ext cx="366048" cy="374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" name="Google Shape;92;p12"/>
          <p:cNvGrpSpPr/>
          <p:nvPr/>
        </p:nvGrpSpPr>
        <p:grpSpPr>
          <a:xfrm>
            <a:off x="4154045" y="2196945"/>
            <a:ext cx="3730380" cy="390136"/>
            <a:chOff x="4154045" y="2196945"/>
            <a:chExt cx="3730380" cy="390136"/>
          </a:xfrm>
        </p:grpSpPr>
        <p:grpSp>
          <p:nvGrpSpPr>
            <p:cNvPr id="93" name="Google Shape;93;p12"/>
            <p:cNvGrpSpPr/>
            <p:nvPr/>
          </p:nvGrpSpPr>
          <p:grpSpPr>
            <a:xfrm>
              <a:off x="4738301" y="2197036"/>
              <a:ext cx="3146124" cy="390045"/>
              <a:chOff x="5579736" y="298639"/>
              <a:chExt cx="3146124" cy="390045"/>
            </a:xfrm>
          </p:grpSpPr>
          <p:pic>
            <p:nvPicPr>
              <p:cNvPr id="94" name="Google Shape;94;p1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821700" y="310112"/>
                <a:ext cx="703361" cy="3748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1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737617" y="345918"/>
                <a:ext cx="988243" cy="3427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1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579736" y="298639"/>
                <a:ext cx="1029408" cy="3440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7" name="Google Shape;97;p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154045" y="2196945"/>
              <a:ext cx="366049" cy="374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" name="Google Shape;98;p12"/>
          <p:cNvGrpSpPr/>
          <p:nvPr/>
        </p:nvGrpSpPr>
        <p:grpSpPr>
          <a:xfrm>
            <a:off x="7237889" y="4788729"/>
            <a:ext cx="1494629" cy="156277"/>
            <a:chOff x="3454837" y="2790650"/>
            <a:chExt cx="3730379" cy="390045"/>
          </a:xfrm>
        </p:grpSpPr>
        <p:pic>
          <p:nvPicPr>
            <p:cNvPr id="99" name="Google Shape;99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96973" y="2837929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80840" y="2802123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39091" y="2790650"/>
              <a:ext cx="1029409" cy="34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54837" y="2790650"/>
              <a:ext cx="366048" cy="3748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12"/>
          <p:cNvSpPr/>
          <p:nvPr/>
        </p:nvSpPr>
        <p:spPr>
          <a:xfrm>
            <a:off x="2142995" y="1997600"/>
            <a:ext cx="1580259" cy="1348844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" name="Google Shape;104;p12"/>
          <p:cNvGrpSpPr/>
          <p:nvPr/>
        </p:nvGrpSpPr>
        <p:grpSpPr>
          <a:xfrm>
            <a:off x="2228625" y="2413062"/>
            <a:ext cx="1494629" cy="156277"/>
            <a:chOff x="3454837" y="2790650"/>
            <a:chExt cx="3730379" cy="390045"/>
          </a:xfrm>
        </p:grpSpPr>
        <p:pic>
          <p:nvPicPr>
            <p:cNvPr id="105" name="Google Shape;105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96973" y="2837929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80840" y="2802123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39091" y="2790650"/>
              <a:ext cx="1029409" cy="34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54837" y="2790650"/>
              <a:ext cx="366048" cy="374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" name="Google Shape;109;p12"/>
          <p:cNvGrpSpPr/>
          <p:nvPr/>
        </p:nvGrpSpPr>
        <p:grpSpPr>
          <a:xfrm>
            <a:off x="2228625" y="2704065"/>
            <a:ext cx="1494629" cy="156313"/>
            <a:chOff x="4154045" y="2196945"/>
            <a:chExt cx="3730380" cy="390136"/>
          </a:xfrm>
        </p:grpSpPr>
        <p:grpSp>
          <p:nvGrpSpPr>
            <p:cNvPr id="110" name="Google Shape;110;p12"/>
            <p:cNvGrpSpPr/>
            <p:nvPr/>
          </p:nvGrpSpPr>
          <p:grpSpPr>
            <a:xfrm>
              <a:off x="4738301" y="2197036"/>
              <a:ext cx="3146124" cy="390045"/>
              <a:chOff x="5579736" y="298639"/>
              <a:chExt cx="3146124" cy="390045"/>
            </a:xfrm>
          </p:grpSpPr>
          <p:pic>
            <p:nvPicPr>
              <p:cNvPr id="111" name="Google Shape;111;p1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821700" y="310112"/>
                <a:ext cx="703361" cy="3748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" name="Google Shape;112;p1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737617" y="345918"/>
                <a:ext cx="988243" cy="3427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" name="Google Shape;113;p1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579736" y="298639"/>
                <a:ext cx="1029408" cy="3440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4" name="Google Shape;114;p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154045" y="2196945"/>
              <a:ext cx="366049" cy="3748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" name="Google Shape;11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975446"/>
            <a:ext cx="9144000" cy="102000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2"/>
          <p:cNvSpPr/>
          <p:nvPr/>
        </p:nvSpPr>
        <p:spPr>
          <a:xfrm>
            <a:off x="0" y="0"/>
            <a:ext cx="422887" cy="199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2"/>
          <p:cNvSpPr/>
          <p:nvPr/>
        </p:nvSpPr>
        <p:spPr>
          <a:xfrm>
            <a:off x="8725860" y="0"/>
            <a:ext cx="422887" cy="199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2"/>
          <p:cNvSpPr/>
          <p:nvPr/>
        </p:nvSpPr>
        <p:spPr>
          <a:xfrm>
            <a:off x="4191000" y="0"/>
            <a:ext cx="762000" cy="97544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5258" y="236863"/>
            <a:ext cx="502232" cy="514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2"/>
          <p:cNvGrpSpPr/>
          <p:nvPr/>
        </p:nvGrpSpPr>
        <p:grpSpPr>
          <a:xfrm>
            <a:off x="5579736" y="298639"/>
            <a:ext cx="3146124" cy="390045"/>
            <a:chOff x="5579736" y="298639"/>
            <a:chExt cx="3146124" cy="390045"/>
          </a:xfrm>
        </p:grpSpPr>
        <p:pic>
          <p:nvPicPr>
            <p:cNvPr id="121" name="Google Shape;121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21700" y="310112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737617" y="345918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579736" y="298639"/>
              <a:ext cx="1029408" cy="3440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12"/>
          <p:cNvSpPr/>
          <p:nvPr/>
        </p:nvSpPr>
        <p:spPr>
          <a:xfrm>
            <a:off x="0" y="231172"/>
            <a:ext cx="9144000" cy="525628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"/>
          <p:cNvSpPr txBox="1"/>
          <p:nvPr>
            <p:ph type="title"/>
          </p:nvPr>
        </p:nvSpPr>
        <p:spPr>
          <a:xfrm>
            <a:off x="464100" y="798850"/>
            <a:ext cx="83031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</a:pPr>
            <a:r>
              <a:rPr b="1" lang="en-US" sz="4000">
                <a:latin typeface="Poppins"/>
                <a:ea typeface="Poppins"/>
                <a:cs typeface="Poppins"/>
                <a:sym typeface="Poppins"/>
              </a:rPr>
              <a:t>Weekly report progress #3</a:t>
            </a:r>
            <a:endParaRPr b="1" sz="4500">
              <a:solidFill>
                <a:srgbClr val="FFD9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" name="Google Shape;130;p2"/>
          <p:cNvSpPr txBox="1"/>
          <p:nvPr>
            <p:ph type="title"/>
          </p:nvPr>
        </p:nvSpPr>
        <p:spPr>
          <a:xfrm>
            <a:off x="228500" y="2097923"/>
            <a:ext cx="8520600" cy="23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</a:pPr>
            <a:r>
              <a:rPr lang="en-US" sz="36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“Monitoring Kadar Asap Di Pusat Jajanan Kuliner”</a:t>
            </a:r>
            <a:endParaRPr sz="3600">
              <a:solidFill>
                <a:srgbClr val="FFD966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31" name="Google Shape;131;p2"/>
          <p:cNvSpPr txBox="1"/>
          <p:nvPr>
            <p:ph type="title"/>
          </p:nvPr>
        </p:nvSpPr>
        <p:spPr>
          <a:xfrm rot="369381">
            <a:off x="6471042" y="4442518"/>
            <a:ext cx="2271500" cy="580861"/>
          </a:xfrm>
          <a:prstGeom prst="rect">
            <a:avLst/>
          </a:prstGeom>
          <a:solidFill>
            <a:srgbClr val="45939D"/>
          </a:solidFill>
          <a:ln cap="flat" cmpd="sng" w="9525">
            <a:solidFill>
              <a:srgbClr val="4593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</a:pPr>
            <a:r>
              <a:rPr b="1" i="1" lang="en-US" sz="290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Kelompok 3</a:t>
            </a:r>
            <a:endParaRPr b="1" i="1" sz="2900">
              <a:solidFill>
                <a:schemeClr val="l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edb6a61a6_3_11"/>
          <p:cNvSpPr txBox="1"/>
          <p:nvPr>
            <p:ph type="title"/>
          </p:nvPr>
        </p:nvSpPr>
        <p:spPr>
          <a:xfrm>
            <a:off x="242725" y="-17825"/>
            <a:ext cx="598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Playfair Display"/>
              <a:buChar char="●"/>
            </a:pPr>
            <a:r>
              <a:rPr b="1" lang="en-US" sz="1700">
                <a:latin typeface="Playfair Display"/>
                <a:ea typeface="Playfair Display"/>
                <a:cs typeface="Playfair Display"/>
                <a:sym typeface="Playfair Display"/>
              </a:rPr>
              <a:t>FlowChart koneksi Hardware ke Aplikasi Blynk</a:t>
            </a:r>
            <a:endParaRPr b="1" sz="1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5" name="Google Shape;185;g24edb6a61a6_3_11"/>
          <p:cNvPicPr preferRelativeResize="0"/>
          <p:nvPr/>
        </p:nvPicPr>
        <p:blipFill rotWithShape="1">
          <a:blip r:embed="rId3">
            <a:alphaModFix/>
          </a:blip>
          <a:srcRect b="0" l="0" r="7868" t="0"/>
          <a:stretch/>
        </p:blipFill>
        <p:spPr>
          <a:xfrm>
            <a:off x="989950" y="506550"/>
            <a:ext cx="2820925" cy="39779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" name="Google Shape;186;g24edb6a61a6_3_11"/>
          <p:cNvSpPr txBox="1"/>
          <p:nvPr>
            <p:ph type="title"/>
          </p:nvPr>
        </p:nvSpPr>
        <p:spPr>
          <a:xfrm>
            <a:off x="4405825" y="594125"/>
            <a:ext cx="453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Playfair Display"/>
              <a:buChar char="●"/>
            </a:pPr>
            <a:r>
              <a:rPr b="1" lang="en-US" sz="1700">
                <a:latin typeface="Playfair Display"/>
                <a:ea typeface="Playfair Display"/>
                <a:cs typeface="Playfair Display"/>
                <a:sym typeface="Playfair Display"/>
              </a:rPr>
              <a:t>FlowChart Koneksi Hardware ke BOT Telegram {Notif}</a:t>
            </a:r>
            <a:endParaRPr b="1" sz="1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7" name="Google Shape;187;g24edb6a61a6_3_11"/>
          <p:cNvPicPr preferRelativeResize="0"/>
          <p:nvPr/>
        </p:nvPicPr>
        <p:blipFill rotWithShape="1">
          <a:blip r:embed="rId4">
            <a:alphaModFix/>
          </a:blip>
          <a:srcRect b="18273" l="15111" r="18256" t="4655"/>
          <a:stretch/>
        </p:blipFill>
        <p:spPr>
          <a:xfrm>
            <a:off x="5074625" y="1206075"/>
            <a:ext cx="3385801" cy="3299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62e1f192e_0_30"/>
          <p:cNvSpPr txBox="1"/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Link github repo Kelompok 3</a:t>
            </a:r>
            <a:endParaRPr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93" name="Google Shape;193;g2462e1f192e_0_30"/>
          <p:cNvSpPr txBox="1"/>
          <p:nvPr>
            <p:ph idx="1" type="subTitle"/>
          </p:nvPr>
        </p:nvSpPr>
        <p:spPr>
          <a:xfrm>
            <a:off x="311700" y="972006"/>
            <a:ext cx="8520600" cy="3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700"/>
              <a:buNone/>
            </a:pPr>
            <a:r>
              <a:rPr b="1" i="1" lang="en-US" sz="1300">
                <a:solidFill>
                  <a:schemeClr val="accent2"/>
                </a:solidFill>
              </a:rPr>
              <a:t>https://github.com/ArvitoCaesarioAP/Kelompok3_MonitoringKadarAsapdiPujasera_MySkill.git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 txBox="1"/>
          <p:nvPr>
            <p:ph type="title"/>
          </p:nvPr>
        </p:nvSpPr>
        <p:spPr>
          <a:xfrm>
            <a:off x="311700" y="1408448"/>
            <a:ext cx="8520600" cy="232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9582f4995_0_1"/>
          <p:cNvSpPr txBox="1"/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900">
                <a:latin typeface="Playfair Display"/>
                <a:ea typeface="Playfair Display"/>
                <a:cs typeface="Playfair Display"/>
                <a:sym typeface="Playfair Display"/>
              </a:rPr>
              <a:t>Project Timeline</a:t>
            </a:r>
            <a:endParaRPr b="1" sz="2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7" name="Google Shape;137;g249582f4995_0_1"/>
          <p:cNvPicPr preferRelativeResize="0"/>
          <p:nvPr/>
        </p:nvPicPr>
        <p:blipFill rotWithShape="1">
          <a:blip r:embed="rId3">
            <a:alphaModFix/>
          </a:blip>
          <a:srcRect b="37283" l="2904" r="4887" t="28546"/>
          <a:stretch/>
        </p:blipFill>
        <p:spPr>
          <a:xfrm>
            <a:off x="396284" y="1267925"/>
            <a:ext cx="8351423" cy="17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edb6a61a6_3_0"/>
          <p:cNvSpPr txBox="1"/>
          <p:nvPr>
            <p:ph type="title"/>
          </p:nvPr>
        </p:nvSpPr>
        <p:spPr>
          <a:xfrm>
            <a:off x="1073700" y="364200"/>
            <a:ext cx="68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latin typeface="Playfair Display"/>
                <a:ea typeface="Playfair Display"/>
                <a:cs typeface="Playfair Display"/>
                <a:sym typeface="Playfair Display"/>
              </a:rPr>
              <a:t>Project Backlog - </a:t>
            </a:r>
            <a:r>
              <a:rPr b="1" lang="en-US" sz="2600">
                <a:latin typeface="Playfair Display"/>
                <a:ea typeface="Playfair Display"/>
                <a:cs typeface="Playfair Display"/>
                <a:sym typeface="Playfair Display"/>
              </a:rPr>
              <a:t>Monitoring Kadar Asap di Pusat Jajanan Kuliner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3" name="Google Shape;143;g24edb6a61a6_3_0"/>
          <p:cNvSpPr txBox="1"/>
          <p:nvPr>
            <p:ph idx="1" type="subTitle"/>
          </p:nvPr>
        </p:nvSpPr>
        <p:spPr>
          <a:xfrm>
            <a:off x="311700" y="1392226"/>
            <a:ext cx="8520600" cy="31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 sz="1400"/>
              <a:t>Menganalisis Kebutuhan dan Tujuan Project</a:t>
            </a:r>
            <a:endParaRPr b="1" sz="1400"/>
          </a:p>
          <a:p>
            <a:pPr indent="82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Mengidentifikasi kebutuhan pemantauan kadar asap di pusat jajanan kuliner</a:t>
            </a:r>
            <a:endParaRPr sz="1400"/>
          </a:p>
          <a:p>
            <a:pPr indent="82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Menetapkan Tujuan project untuk memastikan keberhasilan implementasi pendeteksian tersebut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 sz="1400"/>
              <a:t>Pemetaan Lokasi Project</a:t>
            </a:r>
            <a:endParaRPr b="1" sz="1400"/>
          </a:p>
          <a:p>
            <a:pPr indent="82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Melakukan survei lokasi tempat pusat jajanan kuliner untuk mengidentifikasi titik titik penting yang perlu dipantau</a:t>
            </a:r>
            <a:endParaRPr sz="1400"/>
          </a:p>
          <a:p>
            <a:pPr indent="82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Membuat noted sebagai titik lokasi penting yang dijadikan sebagai lokasi pemantauan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 sz="1400"/>
              <a:t>Planning Pengerjaan Project</a:t>
            </a:r>
            <a:endParaRPr b="1" sz="1400"/>
          </a:p>
          <a:p>
            <a:pPr indent="-31750" lvl="0" marL="5143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Menyiapkan beberapa akun software yang digunakan seperti {Blynk}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edb6a61a6_3_6"/>
          <p:cNvSpPr txBox="1"/>
          <p:nvPr>
            <p:ph type="title"/>
          </p:nvPr>
        </p:nvSpPr>
        <p:spPr>
          <a:xfrm>
            <a:off x="1073700" y="364200"/>
            <a:ext cx="68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latin typeface="Playfair Display"/>
                <a:ea typeface="Playfair Display"/>
                <a:cs typeface="Playfair Display"/>
                <a:sym typeface="Playfair Display"/>
              </a:rPr>
              <a:t>Project Backlog - </a:t>
            </a:r>
            <a:r>
              <a:rPr b="1" lang="en-US" sz="2600">
                <a:latin typeface="Playfair Display"/>
                <a:ea typeface="Playfair Display"/>
                <a:cs typeface="Playfair Display"/>
                <a:sym typeface="Playfair Display"/>
              </a:rPr>
              <a:t>Monitoring Kadar Asap di Pusat Jajanan Kuliner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9" name="Google Shape;149;g24edb6a61a6_3_6"/>
          <p:cNvSpPr txBox="1"/>
          <p:nvPr>
            <p:ph idx="1" type="subTitle"/>
          </p:nvPr>
        </p:nvSpPr>
        <p:spPr>
          <a:xfrm>
            <a:off x="311700" y="1270875"/>
            <a:ext cx="8520600" cy="29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19685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Menyiapkan Hardware yang digunakan dalam melakukan monitoring tersebut</a:t>
            </a:r>
            <a:endParaRPr b="1"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4"/>
            </a:pPr>
            <a:r>
              <a:rPr b="1" lang="en-US" sz="1400"/>
              <a:t>Menyusun Rangkaian / Hardware Design</a:t>
            </a:r>
            <a:endParaRPr b="1" sz="1400"/>
          </a:p>
          <a:p>
            <a:pPr indent="196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Menyusun dan merangkai wiring hardware monitoring dengan menggunakan emulator fritzing</a:t>
            </a:r>
            <a:endParaRPr sz="1400"/>
          </a:p>
          <a:p>
            <a:pPr indent="196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Membuat design mengenai implementasi penggunaan hardware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4"/>
            </a:pPr>
            <a:r>
              <a:rPr b="1" lang="en-US" sz="1400"/>
              <a:t>Menyusun WireFrame Software / Software Design</a:t>
            </a:r>
            <a:endParaRPr b="1" sz="1400"/>
          </a:p>
          <a:p>
            <a:pPr indent="-317500" lvl="0" marL="9715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Membuat Wireframe dashboard aplikasi Blynk</a:t>
            </a:r>
            <a:endParaRPr sz="1400"/>
          </a:p>
          <a:p>
            <a:pPr indent="-317500" lvl="0" marL="9715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Membuat Wireframe tampilan notifikasi di Bot Telegram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4"/>
            </a:pPr>
            <a:r>
              <a:rPr b="1" lang="en-US" sz="1400"/>
              <a:t>Membuat FlowChart / Firmware Design</a:t>
            </a:r>
            <a:endParaRPr b="1" sz="1400"/>
          </a:p>
          <a:p>
            <a:pPr indent="-317500" lvl="0" marL="9715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Membuat Flowchart untuk melakukan koneksi antar hardware dan Blynk</a:t>
            </a:r>
            <a:endParaRPr sz="1400"/>
          </a:p>
          <a:p>
            <a:pPr indent="-317500" lvl="0" marL="9715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Membuat FlowChart untuk mendapatkan data dari Hardware dan ditampilkan ke Bot Telegram</a:t>
            </a:r>
            <a:endParaRPr sz="1400"/>
          </a:p>
          <a:p>
            <a:pPr indent="-317500" lvl="0" marL="9715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Membuat seluruh rangkaian Flowchart dari awal hardware hingga selesai</a:t>
            </a:r>
            <a:endParaRPr b="1" sz="1400"/>
          </a:p>
          <a:p>
            <a:pPr indent="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edb6a61a6_3_19"/>
          <p:cNvSpPr txBox="1"/>
          <p:nvPr>
            <p:ph type="title"/>
          </p:nvPr>
        </p:nvSpPr>
        <p:spPr>
          <a:xfrm>
            <a:off x="1073700" y="364200"/>
            <a:ext cx="68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latin typeface="Playfair Display"/>
                <a:ea typeface="Playfair Display"/>
                <a:cs typeface="Playfair Display"/>
                <a:sym typeface="Playfair Display"/>
              </a:rPr>
              <a:t>Project Backlog - </a:t>
            </a:r>
            <a:r>
              <a:rPr b="1" lang="en-US" sz="2600">
                <a:latin typeface="Playfair Display"/>
                <a:ea typeface="Playfair Display"/>
                <a:cs typeface="Playfair Display"/>
                <a:sym typeface="Playfair Display"/>
              </a:rPr>
              <a:t>Monitoring Kadar Asap di Pusat Jajanan Kuliner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5" name="Google Shape;155;g24edb6a61a6_3_19"/>
          <p:cNvSpPr txBox="1"/>
          <p:nvPr>
            <p:ph idx="1" type="subTitle"/>
          </p:nvPr>
        </p:nvSpPr>
        <p:spPr>
          <a:xfrm>
            <a:off x="311700" y="1194675"/>
            <a:ext cx="8520600" cy="29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 startAt="7"/>
            </a:pPr>
            <a:r>
              <a:rPr b="1" lang="en-US" sz="1400"/>
              <a:t>Menyusun Source Code</a:t>
            </a:r>
            <a:endParaRPr b="1"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Menyusun library yang digunakan {ESP32, WiFi, CTBot, dan Blynk}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Membuat kode konfigurasi koneksi Wifi, Blynk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Membuat kode Variabel token dan Id Telegram untuk pengiriman notifikasi ke bot telegram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Membuat kode mengenai penghidupan LED dan Relay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Menyusun keseluruhan kode menjadi satu source code yang dapat berfungsi 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7"/>
            </a:pPr>
            <a:r>
              <a:rPr b="1" lang="en-US" sz="1400"/>
              <a:t>Melakukan Testing</a:t>
            </a:r>
            <a:endParaRPr b="1"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Testing keberhasilan pembacaan Library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Testing keberhasilan pembacaan sensor yang digunakan, seperti:</a:t>
            </a:r>
            <a:endParaRPr sz="1400"/>
          </a:p>
          <a:p>
            <a:pPr indent="-3175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Sensor MQ135 {sensor karbondioksida}</a:t>
            </a:r>
            <a:endParaRPr sz="1400"/>
          </a:p>
          <a:p>
            <a:pPr indent="-3175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Sensor MQ135 {sensor Oksigen}</a:t>
            </a:r>
            <a:endParaRPr sz="1400"/>
          </a:p>
          <a:p>
            <a:pPr indent="-3175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Sensor asap {MQ135}</a:t>
            </a:r>
            <a:endParaRPr b="1" sz="1400"/>
          </a:p>
          <a:p>
            <a:pPr indent="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edb6a61a6_3_25"/>
          <p:cNvSpPr txBox="1"/>
          <p:nvPr>
            <p:ph type="title"/>
          </p:nvPr>
        </p:nvSpPr>
        <p:spPr>
          <a:xfrm>
            <a:off x="1073700" y="364200"/>
            <a:ext cx="68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latin typeface="Playfair Display"/>
                <a:ea typeface="Playfair Display"/>
                <a:cs typeface="Playfair Display"/>
                <a:sym typeface="Playfair Display"/>
              </a:rPr>
              <a:t>Project Backlog - </a:t>
            </a:r>
            <a:r>
              <a:rPr b="1" lang="en-US" sz="2600">
                <a:latin typeface="Playfair Display"/>
                <a:ea typeface="Playfair Display"/>
                <a:cs typeface="Playfair Display"/>
                <a:sym typeface="Playfair Display"/>
              </a:rPr>
              <a:t>Monitoring Kadar Asap di Pusat Jajanan Kuliner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1" name="Google Shape;161;g24edb6a61a6_3_25"/>
          <p:cNvSpPr txBox="1"/>
          <p:nvPr>
            <p:ph idx="1" type="subTitle"/>
          </p:nvPr>
        </p:nvSpPr>
        <p:spPr>
          <a:xfrm>
            <a:off x="311700" y="1042275"/>
            <a:ext cx="8520600" cy="29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Testing keberhasilan kode mengenai konfigurasi koneksi ke Wifi dan Blynk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Testing keberhasilan kode mengenai konfigurasi ID telegram dalam pengiriman data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Testing keberhasilan kode mengenai On/Off LED dan Buzzer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9"/>
            </a:pPr>
            <a:r>
              <a:rPr b="1" lang="en-US" sz="1400"/>
              <a:t>Report</a:t>
            </a:r>
            <a:endParaRPr b="1"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Melakukan Report  keberhasilan pembacaan Library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Melakukan Report keberhasilan pembacaan sensor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Melakukan Report keberhasilan kode mengenai konfigurasi koneksi ke Wifi dan Blynk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Melakukan Report keberhasilan kode mengenai konfigurasi ID telegram dalam pengiriman data</a:t>
            </a:r>
            <a:endParaRPr sz="1400"/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Melakukan Report keberhasilan kode mengenai On/Off LED dan Buzzer</a:t>
            </a:r>
            <a:endParaRPr sz="1400"/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edb6a61a6_0_10"/>
          <p:cNvSpPr txBox="1"/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900">
                <a:latin typeface="Playfair Display"/>
                <a:ea typeface="Playfair Display"/>
                <a:cs typeface="Playfair Display"/>
                <a:sym typeface="Playfair Display"/>
              </a:rPr>
              <a:t>Hardware design</a:t>
            </a:r>
            <a:endParaRPr b="1" sz="2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67" name="Google Shape;167;g24edb6a61a6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000" y="860700"/>
            <a:ext cx="5612000" cy="35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edb6a61a6_3_30"/>
          <p:cNvSpPr txBox="1"/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900">
                <a:latin typeface="Playfair Display"/>
                <a:ea typeface="Playfair Display"/>
                <a:cs typeface="Playfair Display"/>
                <a:sym typeface="Playfair Display"/>
              </a:rPr>
              <a:t>Hardware design Implementation</a:t>
            </a:r>
            <a:endParaRPr b="1" sz="2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73" name="Google Shape;173;g24edb6a61a6_3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313" y="1056049"/>
            <a:ext cx="2619375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62e1f192e_0_0"/>
          <p:cNvSpPr txBox="1"/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900">
                <a:latin typeface="Playfair Display"/>
                <a:ea typeface="Playfair Display"/>
                <a:cs typeface="Playfair Display"/>
                <a:sym typeface="Playfair Display"/>
              </a:rPr>
              <a:t>Firmware design</a:t>
            </a:r>
            <a:endParaRPr b="1" sz="2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9" name="Google Shape;179;g2462e1f192e_0_0"/>
          <p:cNvSpPr txBox="1"/>
          <p:nvPr>
            <p:ph idx="1" type="subTitle"/>
          </p:nvPr>
        </p:nvSpPr>
        <p:spPr>
          <a:xfrm>
            <a:off x="438225" y="1200600"/>
            <a:ext cx="8165100" cy="23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400"/>
              <a:t>Pada bagian ini, kami menyusun flowchart mulai dari: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Koneksi hardware ke software {Blynk}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Koneksi hardware ke Bot Telegram untuk menampilan notifikasi data dari sensor, dan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Koneksi Wifi ke rangkaian hardware Monitoringnya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2023-01-26T15:28:14Z</dcterms:created>
  <dc:creator>Shof Yan</dc:creator>
</cp:coreProperties>
</file>